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9.jpeg" ContentType="image/jpeg"/>
  <Override PartName="/ppt/media/image6.png" ContentType="image/png"/>
  <Override PartName="/ppt/media/image42.jpeg" ContentType="image/jpeg"/>
  <Override PartName="/ppt/media/image18.png" ContentType="image/png"/>
  <Override PartName="/ppt/media/image11.png" ContentType="image/png"/>
  <Override PartName="/ppt/media/image36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60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1.png" ContentType="image/png"/>
  <Override PartName="/ppt/media/image24.png" ContentType="image/png"/>
  <Override PartName="/ppt/media/image29.png" ContentType="image/png"/>
  <Override PartName="/ppt/media/image31.png" ContentType="image/png"/>
  <Override PartName="/ppt/media/image62.png" ContentType="image/png"/>
  <Override PartName="/ppt/media/image25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55.jpeg" ContentType="image/jpeg"/>
  <Override PartName="/ppt/media/image43.png" ContentType="image/png"/>
  <Override PartName="/ppt/media/image57.jpeg" ContentType="image/jpeg"/>
  <Override PartName="/ppt/media/image63.png" ContentType="image/png"/>
  <Override PartName="/ppt/media/image38.png" ContentType="image/png"/>
  <Override PartName="/ppt/media/image44.jpeg" ContentType="image/jpeg"/>
  <Override PartName="/ppt/media/image45.png" ContentType="image/png"/>
  <Override PartName="/ppt/media/image58.png" ContentType="image/png"/>
  <Override PartName="/ppt/media/image46.jpeg" ContentType="image/jpeg"/>
  <Override PartName="/ppt/media/image48.jpeg" ContentType="image/jpeg"/>
  <Override PartName="/ppt/media/image50.jpeg" ContentType="image/jpeg"/>
  <Override PartName="/ppt/media/image52.png" ContentType="image/png"/>
  <Override PartName="/ppt/media/image51.png" ContentType="image/png"/>
  <Override PartName="/ppt/media/image23.png" ContentType="image/png"/>
  <Override PartName="/ppt/media/image53.jpeg" ContentType="image/jpeg"/>
  <Override PartName="/ppt/media/image54.png" ContentType="image/png"/>
  <Override PartName="/ppt/media/image56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o-RO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278240" y="2751120"/>
            <a:ext cx="586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o-RO" sz="4400" spc="-1" strike="noStrike">
                <a:solidFill>
                  <a:srgbClr val="000000"/>
                </a:solidFill>
                <a:latin typeface="Arial"/>
              </a:rPr>
              <a:t>Apasă pentru editare </a:t>
            </a:r>
            <a:r>
              <a:rPr b="0" lang="ro-RO" sz="4400" spc="-1" strike="noStrike">
                <a:solidFill>
                  <a:srgbClr val="000000"/>
                </a:solidFill>
                <a:latin typeface="Arial"/>
              </a:rPr>
              <a:t>format text titlu</a:t>
            </a:r>
            <a:endParaRPr b="0" lang="ro-R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Apasă pentru editare format text contur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doilea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treilea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patrules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cincilea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șaselea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șaptelea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Apasă pentru editare format text titlu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Apasă pentru editare format text contur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doilea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Al treilea nivel de schițare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Al patrules nivel de schițare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cincilea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șaselea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șaptelea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Apasă pentru editare format text titlu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Apasă pentru editare format text contur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doilea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Al treilea nivel de schițare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Al patrules nivel de schițare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cincilea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șaselea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șaptelea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Apasă pentru editare format text titlu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Apasă pentru editare format text contur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doilea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Al treilea nivel de schițare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Al patrules nivel de schițare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cincilea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șaselea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șaptelea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Apasă pentru editare format text titlu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Apasă pentru editare format text contur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doilea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Al treilea nivel de schițare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</a:rPr>
              <a:t>Al patrules nivel de schițare</a:t>
            </a:r>
            <a:endParaRPr b="0" lang="ro-R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cincilea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șaselea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000" spc="-1" strike="noStrike">
                <a:solidFill>
                  <a:srgbClr val="000000"/>
                </a:solidFill>
                <a:latin typeface="Arial"/>
              </a:rPr>
              <a:t>Al șaptelea nivel de schițare</a:t>
            </a:r>
            <a:endParaRPr b="0" lang="ro-R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o-RO" sz="4400" spc="-1" strike="noStrike">
                <a:solidFill>
                  <a:srgbClr val="000000"/>
                </a:solidFill>
                <a:latin typeface="Arial"/>
              </a:rPr>
              <a:t>Apasă pentru editare format text titlu</a:t>
            </a:r>
            <a:endParaRPr b="0" lang="ro-R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Apasă pentru editare format text contur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doilea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treilea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patrules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cincilea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șaselea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o-RO" sz="2800" spc="-1" strike="noStrike">
                <a:solidFill>
                  <a:srgbClr val="000000"/>
                </a:solidFill>
                <a:latin typeface="Arial"/>
              </a:rPr>
              <a:t>Al șaptelea nivel de schițare</a:t>
            </a:r>
            <a:endParaRPr b="0" lang="ro-R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6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31760" y="3020400"/>
            <a:ext cx="8880120" cy="88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o" sz="4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2020 – 2021</a:t>
            </a:r>
            <a:endParaRPr b="0" lang="ro-RO" sz="4000" spc="-1" strike="noStrike">
              <a:latin typeface="Arial"/>
            </a:endParaRPr>
          </a:p>
        </p:txBody>
      </p:sp>
      <p:pic>
        <p:nvPicPr>
          <p:cNvPr id="230" name="Google Shape;57;p13" descr=""/>
          <p:cNvPicPr/>
          <p:nvPr/>
        </p:nvPicPr>
        <p:blipFill>
          <a:blip r:embed="rId1"/>
          <a:stretch/>
        </p:blipFill>
        <p:spPr>
          <a:xfrm>
            <a:off x="3294000" y="1120680"/>
            <a:ext cx="2555280" cy="122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776160" y="79848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Implementarea serială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"/>
          <p:cNvSpPr/>
          <p:nvPr/>
        </p:nvSpPr>
        <p:spPr>
          <a:xfrm>
            <a:off x="1215720" y="1913760"/>
            <a:ext cx="639864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citire(imagine)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sharpen(imagine)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scriere(imagine)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260" name="Google Shape;57;p13" descr=""/>
          <p:cNvPicPr/>
          <p:nvPr/>
        </p:nvPicPr>
        <p:blipFill>
          <a:blip r:embed="rId1"/>
          <a:stretch/>
        </p:blipFill>
        <p:spPr>
          <a:xfrm>
            <a:off x="8261280" y="45680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252600" y="1388880"/>
            <a:ext cx="33022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Arborele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944000" y="614880"/>
            <a:ext cx="4610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Implementarea serială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263" name="Imagine 2" descr=""/>
          <p:cNvPicPr/>
          <p:nvPr/>
        </p:nvPicPr>
        <p:blipFill>
          <a:blip r:embed="rId1"/>
          <a:stretch/>
        </p:blipFill>
        <p:spPr>
          <a:xfrm>
            <a:off x="115200" y="2312640"/>
            <a:ext cx="8913240" cy="1487160"/>
          </a:xfrm>
          <a:prstGeom prst="rect">
            <a:avLst/>
          </a:prstGeom>
          <a:ln>
            <a:noFill/>
          </a:ln>
        </p:spPr>
      </p:pic>
      <p:pic>
        <p:nvPicPr>
          <p:cNvPr id="264" name="Google Shape;57;p13" descr=""/>
          <p:cNvPicPr/>
          <p:nvPr/>
        </p:nvPicPr>
        <p:blipFill>
          <a:blip r:embed="rId2"/>
          <a:stretch/>
        </p:blipFill>
        <p:spPr>
          <a:xfrm>
            <a:off x="115200" y="1576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74000" y="6735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pthread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1126080" y="178092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Doar în Linux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Citire o singură dată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Fiecare thread primește câte o submatrice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Numai unul scrie</a:t>
            </a:r>
            <a:endParaRPr b="0" lang="ro-RO" sz="1800" spc="-1" strike="noStrike">
              <a:latin typeface="Arial"/>
            </a:endParaRPr>
          </a:p>
          <a:p>
            <a:pPr marL="114480"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</p:txBody>
      </p:sp>
      <p:pic>
        <p:nvPicPr>
          <p:cNvPr id="267" name="Google Shape;57;p13" descr=""/>
          <p:cNvPicPr/>
          <p:nvPr/>
        </p:nvPicPr>
        <p:blipFill>
          <a:blip r:embed="rId1"/>
          <a:stretch/>
        </p:blipFill>
        <p:spPr>
          <a:xfrm>
            <a:off x="8157960" y="454500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252600" y="1388880"/>
            <a:ext cx="33022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Arborele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2235960" y="614880"/>
            <a:ext cx="532404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Implementarea cu pthread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270" name="Imagine 2" descr=""/>
          <p:cNvPicPr/>
          <p:nvPr/>
        </p:nvPicPr>
        <p:blipFill>
          <a:blip r:embed="rId1"/>
          <a:stretch/>
        </p:blipFill>
        <p:spPr>
          <a:xfrm>
            <a:off x="581760" y="2047680"/>
            <a:ext cx="8211600" cy="1906560"/>
          </a:xfrm>
          <a:prstGeom prst="rect">
            <a:avLst/>
          </a:prstGeom>
          <a:ln>
            <a:noFill/>
          </a:ln>
        </p:spPr>
      </p:pic>
      <p:pic>
        <p:nvPicPr>
          <p:cNvPr id="271" name="Google Shape;57;p13" descr=""/>
          <p:cNvPicPr/>
          <p:nvPr/>
        </p:nvPicPr>
        <p:blipFill>
          <a:blip r:embed="rId2"/>
          <a:stretch/>
        </p:blipFill>
        <p:spPr>
          <a:xfrm>
            <a:off x="8261280" y="788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2802600" y="1388880"/>
            <a:ext cx="330228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Planificarea firelor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2235960" y="614880"/>
            <a:ext cx="546804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Implementarea cu pthread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274" name="Imagine 3" descr=""/>
          <p:cNvPicPr/>
          <p:nvPr/>
        </p:nvPicPr>
        <p:blipFill>
          <a:blip r:embed="rId1"/>
          <a:stretch/>
        </p:blipFill>
        <p:spPr>
          <a:xfrm>
            <a:off x="422640" y="2174400"/>
            <a:ext cx="8298000" cy="2244240"/>
          </a:xfrm>
          <a:prstGeom prst="rect">
            <a:avLst/>
          </a:prstGeom>
          <a:ln>
            <a:noFill/>
          </a:ln>
        </p:spPr>
      </p:pic>
      <p:pic>
        <p:nvPicPr>
          <p:cNvPr id="275" name="Google Shape;57;p13" descr=""/>
          <p:cNvPicPr/>
          <p:nvPr/>
        </p:nvPicPr>
        <p:blipFill>
          <a:blip r:embed="rId2"/>
          <a:stretch/>
        </p:blipFill>
        <p:spPr>
          <a:xfrm>
            <a:off x="194760" y="1576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774000" y="6735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s</a:t>
            </a: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td::thread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126080" y="178092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Biblioteca Standard C++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Pe orice platformă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Orientat pe obiecte, mult mai ușor de folosit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Folosește biblioteca sistemului de operare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Algoritmul, la fel ca la pthread</a:t>
            </a: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</p:txBody>
      </p:sp>
      <p:pic>
        <p:nvPicPr>
          <p:cNvPr id="278" name="Google Shape;57;p13" descr=""/>
          <p:cNvPicPr/>
          <p:nvPr/>
        </p:nvPicPr>
        <p:blipFill>
          <a:blip r:embed="rId1"/>
          <a:stretch/>
        </p:blipFill>
        <p:spPr>
          <a:xfrm>
            <a:off x="8253720" y="45964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252600" y="1388880"/>
            <a:ext cx="33022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Arborele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367080" y="593640"/>
            <a:ext cx="268092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s</a:t>
            </a: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td::thread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281" name="Imagine 3" descr=""/>
          <p:cNvPicPr/>
          <p:nvPr/>
        </p:nvPicPr>
        <p:blipFill>
          <a:blip r:embed="rId1"/>
          <a:stretch/>
        </p:blipFill>
        <p:spPr>
          <a:xfrm>
            <a:off x="281520" y="2130120"/>
            <a:ext cx="8580240" cy="2198160"/>
          </a:xfrm>
          <a:prstGeom prst="rect">
            <a:avLst/>
          </a:prstGeom>
          <a:ln>
            <a:noFill/>
          </a:ln>
        </p:spPr>
      </p:pic>
      <p:pic>
        <p:nvPicPr>
          <p:cNvPr id="282" name="Google Shape;57;p13" descr=""/>
          <p:cNvPicPr/>
          <p:nvPr/>
        </p:nvPicPr>
        <p:blipFill>
          <a:blip r:embed="rId2"/>
          <a:stretch/>
        </p:blipFill>
        <p:spPr>
          <a:xfrm>
            <a:off x="281520" y="23112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2867040" y="1322280"/>
            <a:ext cx="330228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Planificarea firelor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252600" y="614880"/>
            <a:ext cx="2435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s</a:t>
            </a: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td::thread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285" name="Imagine 2" descr=""/>
          <p:cNvPicPr/>
          <p:nvPr/>
        </p:nvPicPr>
        <p:blipFill>
          <a:blip r:embed="rId1"/>
          <a:stretch/>
        </p:blipFill>
        <p:spPr>
          <a:xfrm>
            <a:off x="257760" y="1914480"/>
            <a:ext cx="8313480" cy="2664000"/>
          </a:xfrm>
          <a:prstGeom prst="rect">
            <a:avLst/>
          </a:prstGeom>
          <a:ln>
            <a:noFill/>
          </a:ln>
        </p:spPr>
      </p:pic>
      <p:pic>
        <p:nvPicPr>
          <p:cNvPr id="286" name="Google Shape;57;p13" descr=""/>
          <p:cNvPicPr/>
          <p:nvPr/>
        </p:nvPicPr>
        <p:blipFill>
          <a:blip r:embed="rId2"/>
          <a:stretch/>
        </p:blipFill>
        <p:spPr>
          <a:xfrm>
            <a:off x="8261280" y="1076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623880" y="637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MPI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904680" y="156672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Creat pentru transmiterea de mesaje între procese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Simulează un sistem de calcul distribuit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Nu are fire de execuție, ci procese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Fără memorie partajată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N</a:t>
            </a: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ecesită mpirun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Bibliotecă </a:t>
            </a:r>
            <a:r>
              <a:rPr b="0" i="1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stufoasă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289" name="Google Shape;57;p13" descr=""/>
          <p:cNvPicPr/>
          <p:nvPr/>
        </p:nvPicPr>
        <p:blipFill>
          <a:blip r:embed="rId1"/>
          <a:stretch/>
        </p:blipFill>
        <p:spPr>
          <a:xfrm>
            <a:off x="8239320" y="452520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623880" y="637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MPI: Algoritmul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904680" y="156672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Aproape același ca mai devreme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Există un proces maestru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Numai el citește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Numai el scrie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Transmite submatrici celorlalte procese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Primește rezultatele parțiale și le îmbină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292" name="Google Shape;57;p13" descr=""/>
          <p:cNvPicPr/>
          <p:nvPr/>
        </p:nvPicPr>
        <p:blipFill>
          <a:blip r:embed="rId1"/>
          <a:stretch/>
        </p:blipFill>
        <p:spPr>
          <a:xfrm>
            <a:off x="8135640" y="1612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131760" y="1050480"/>
            <a:ext cx="888012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o" sz="4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Echipa 6: </a:t>
            </a:r>
            <a:endParaRPr b="0" lang="ro-RO" sz="4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o" sz="4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Image Sharpening</a:t>
            </a:r>
            <a:endParaRPr b="0" lang="ro-RO" sz="4000" spc="-1" strike="noStrike">
              <a:latin typeface="Arial"/>
            </a:endParaRPr>
          </a:p>
        </p:txBody>
      </p:sp>
      <p:pic>
        <p:nvPicPr>
          <p:cNvPr id="232" name="Google Shape;57;p13" descr=""/>
          <p:cNvPicPr/>
          <p:nvPr/>
        </p:nvPicPr>
        <p:blipFill>
          <a:blip r:embed="rId1"/>
          <a:stretch/>
        </p:blipFill>
        <p:spPr>
          <a:xfrm>
            <a:off x="252720" y="238320"/>
            <a:ext cx="882360" cy="45684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2686680" y="3097800"/>
            <a:ext cx="3770280" cy="13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o" sz="2400" spc="-1" strike="noStrike">
                <a:solidFill>
                  <a:srgbClr val="000000"/>
                </a:solidFill>
                <a:latin typeface="Proxima Nova"/>
                <a:ea typeface="Proxima Nova"/>
              </a:rPr>
              <a:t>David-Andreas Cernea</a:t>
            </a:r>
            <a:endParaRPr b="0" lang="ro-RO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o" sz="2400" spc="-1" strike="noStrike">
                <a:solidFill>
                  <a:srgbClr val="000000"/>
                </a:solidFill>
                <a:latin typeface="Proxima Nova"/>
                <a:ea typeface="Proxima Nova"/>
              </a:rPr>
              <a:t>Dennis-Mircea Ciupitu</a:t>
            </a:r>
            <a:endParaRPr b="0" lang="ro-RO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o" sz="2400" spc="-1" strike="noStrike">
                <a:solidFill>
                  <a:srgbClr val="000000"/>
                </a:solidFill>
                <a:latin typeface="Proxima Nova"/>
                <a:ea typeface="Proxima Nova"/>
              </a:rPr>
              <a:t>Călin V. Jugănaru</a:t>
            </a:r>
            <a:endParaRPr b="0" lang="ro-RO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3245400" y="1100520"/>
            <a:ext cx="33022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Arborele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3912480" y="528120"/>
            <a:ext cx="1982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MPI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295" name="Imagine 2" descr=""/>
          <p:cNvPicPr/>
          <p:nvPr/>
        </p:nvPicPr>
        <p:blipFill>
          <a:blip r:embed="rId1"/>
          <a:stretch/>
        </p:blipFill>
        <p:spPr>
          <a:xfrm>
            <a:off x="321840" y="1672920"/>
            <a:ext cx="8178480" cy="2964600"/>
          </a:xfrm>
          <a:prstGeom prst="rect">
            <a:avLst/>
          </a:prstGeom>
          <a:ln>
            <a:noFill/>
          </a:ln>
        </p:spPr>
      </p:pic>
      <p:pic>
        <p:nvPicPr>
          <p:cNvPr id="296" name="Google Shape;57;p13" descr=""/>
          <p:cNvPicPr/>
          <p:nvPr/>
        </p:nvPicPr>
        <p:blipFill>
          <a:blip r:embed="rId2"/>
          <a:stretch/>
        </p:blipFill>
        <p:spPr>
          <a:xfrm>
            <a:off x="186480" y="14976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417280" y="665640"/>
            <a:ext cx="33022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Diagrama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895320" y="550800"/>
            <a:ext cx="1982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MPI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299" name="Imagine 3" descr=""/>
          <p:cNvPicPr/>
          <p:nvPr/>
        </p:nvPicPr>
        <p:blipFill>
          <a:blip r:embed="rId1"/>
          <a:stretch/>
        </p:blipFill>
        <p:spPr>
          <a:xfrm>
            <a:off x="70560" y="1396080"/>
            <a:ext cx="8887680" cy="3627360"/>
          </a:xfrm>
          <a:prstGeom prst="rect">
            <a:avLst/>
          </a:prstGeom>
          <a:ln>
            <a:noFill/>
          </a:ln>
        </p:spPr>
      </p:pic>
      <p:pic>
        <p:nvPicPr>
          <p:cNvPr id="300" name="Google Shape;57;p13" descr=""/>
          <p:cNvPicPr/>
          <p:nvPr/>
        </p:nvPicPr>
        <p:blipFill>
          <a:blip r:embed="rId2"/>
          <a:stretch/>
        </p:blipFill>
        <p:spPr>
          <a:xfrm>
            <a:off x="3814560" y="9360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774000" y="6735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OpenMP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1026000" y="172764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Concept diferit față de toate celelalte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Decide intern planificarea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Paralelizează bucle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Fire de execuție multe, scurte și rapide</a:t>
            </a:r>
            <a:endParaRPr b="0" lang="ro-RO" sz="1800" spc="-1" strike="noStrike">
              <a:latin typeface="Arial"/>
            </a:endParaRPr>
          </a:p>
          <a:p>
            <a:pPr marL="114480"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Algoritmul: fără funcții thread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Același cod pentru sharpen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Paralelizare pentru fiecare buclă în parte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303" name="Google Shape;57;p13" descr=""/>
          <p:cNvPicPr/>
          <p:nvPr/>
        </p:nvPicPr>
        <p:blipFill>
          <a:blip r:embed="rId1"/>
          <a:stretch/>
        </p:blipFill>
        <p:spPr>
          <a:xfrm>
            <a:off x="8084160" y="982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252600" y="1280880"/>
            <a:ext cx="33022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Arborele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580200" y="600840"/>
            <a:ext cx="1982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OpenMP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306" name="Imagine 2" descr=""/>
          <p:cNvPicPr/>
          <p:nvPr/>
        </p:nvPicPr>
        <p:blipFill>
          <a:blip r:embed="rId1"/>
          <a:stretch/>
        </p:blipFill>
        <p:spPr>
          <a:xfrm>
            <a:off x="435240" y="1803600"/>
            <a:ext cx="8272800" cy="3216240"/>
          </a:xfrm>
          <a:prstGeom prst="rect">
            <a:avLst/>
          </a:prstGeom>
          <a:ln>
            <a:noFill/>
          </a:ln>
        </p:spPr>
      </p:pic>
      <p:pic>
        <p:nvPicPr>
          <p:cNvPr id="307" name="Google Shape;57;p13" descr=""/>
          <p:cNvPicPr/>
          <p:nvPr/>
        </p:nvPicPr>
        <p:blipFill>
          <a:blip r:embed="rId2"/>
          <a:stretch/>
        </p:blipFill>
        <p:spPr>
          <a:xfrm>
            <a:off x="201960" y="1436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2867040" y="1322280"/>
            <a:ext cx="41889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Planificarea firelor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422880" y="614880"/>
            <a:ext cx="19828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OpenMP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310" name="Imagine 3" descr=""/>
          <p:cNvPicPr/>
          <p:nvPr/>
        </p:nvPicPr>
        <p:blipFill>
          <a:blip r:embed="rId1"/>
          <a:stretch/>
        </p:blipFill>
        <p:spPr>
          <a:xfrm>
            <a:off x="227880" y="1978560"/>
            <a:ext cx="8580240" cy="2769840"/>
          </a:xfrm>
          <a:prstGeom prst="rect">
            <a:avLst/>
          </a:prstGeom>
          <a:ln>
            <a:noFill/>
          </a:ln>
        </p:spPr>
      </p:pic>
      <p:pic>
        <p:nvPicPr>
          <p:cNvPr id="311" name="Google Shape;57;p13" descr=""/>
          <p:cNvPicPr/>
          <p:nvPr/>
        </p:nvPicPr>
        <p:blipFill>
          <a:blip r:embed="rId2"/>
          <a:stretch/>
        </p:blipFill>
        <p:spPr>
          <a:xfrm>
            <a:off x="8261280" y="712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23880" y="78804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Implementare hibridă: s</a:t>
            </a: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td::thread + OpenMP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126080" y="216000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Combinăm cele mai rapide implementări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Jumătate din firele de execuție cu std::thread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OpenMP decide planificarea pentru celelalte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Fiecare thread primește câte o submatrice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Buclele din funcția de filtrare sunt paralelizate</a:t>
            </a: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</p:txBody>
      </p:sp>
      <p:pic>
        <p:nvPicPr>
          <p:cNvPr id="314" name="Google Shape;57;p13" descr=""/>
          <p:cNvPicPr/>
          <p:nvPr/>
        </p:nvPicPr>
        <p:blipFill>
          <a:blip r:embed="rId1"/>
          <a:stretch/>
        </p:blipFill>
        <p:spPr>
          <a:xfrm>
            <a:off x="8106120" y="45226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195360" y="1274400"/>
            <a:ext cx="33022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Arborele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2448000" y="648000"/>
            <a:ext cx="514908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s</a:t>
            </a: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td::thread + OpenMP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317" name="Imagine 2" descr=""/>
          <p:cNvPicPr/>
          <p:nvPr/>
        </p:nvPicPr>
        <p:blipFill>
          <a:blip r:embed="rId1"/>
          <a:stretch/>
        </p:blipFill>
        <p:spPr>
          <a:xfrm>
            <a:off x="320760" y="1840320"/>
            <a:ext cx="8286840" cy="2912760"/>
          </a:xfrm>
          <a:prstGeom prst="rect">
            <a:avLst/>
          </a:prstGeom>
          <a:ln>
            <a:noFill/>
          </a:ln>
        </p:spPr>
      </p:pic>
      <p:pic>
        <p:nvPicPr>
          <p:cNvPr id="318" name="Google Shape;57;p13" descr=""/>
          <p:cNvPicPr/>
          <p:nvPr/>
        </p:nvPicPr>
        <p:blipFill>
          <a:blip r:embed="rId2"/>
          <a:stretch/>
        </p:blipFill>
        <p:spPr>
          <a:xfrm>
            <a:off x="165600" y="1616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448000" y="1322280"/>
            <a:ext cx="39373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Planificarea firelor de execuție</a:t>
            </a:r>
            <a:endParaRPr b="0" lang="ro-RO" sz="18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2232000" y="614880"/>
            <a:ext cx="515952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-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s</a:t>
            </a: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td::thread + OpenMP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321" name="Imagine 3" descr=""/>
          <p:cNvPicPr/>
          <p:nvPr/>
        </p:nvPicPr>
        <p:blipFill>
          <a:blip r:embed="rId1"/>
          <a:stretch/>
        </p:blipFill>
        <p:spPr>
          <a:xfrm>
            <a:off x="174600" y="1914480"/>
            <a:ext cx="8686800" cy="288000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57;p13" descr=""/>
          <p:cNvPicPr/>
          <p:nvPr/>
        </p:nvPicPr>
        <p:blipFill>
          <a:blip r:embed="rId2"/>
          <a:stretch/>
        </p:blipFill>
        <p:spPr>
          <a:xfrm>
            <a:off x="8261280" y="1202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623880" y="622800"/>
            <a:ext cx="681912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DejaVu Sans"/>
              </a:rPr>
              <a:t>Optimizări de compilare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960840" y="1923120"/>
            <a:ext cx="2060280" cy="21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14480">
              <a:lnSpc>
                <a:spcPct val="115000"/>
              </a:lnSpc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Linux (gcc):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-O0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-O1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-O2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-O3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-Ofast</a:t>
            </a: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4777920" y="1923120"/>
            <a:ext cx="2060280" cy="21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14480">
              <a:lnSpc>
                <a:spcPct val="115000"/>
              </a:lnSpc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Windows (VS):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/Od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/O1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/O2</a:t>
            </a:r>
            <a:endParaRPr b="0" lang="ro-RO" sz="1800" spc="-1" strike="noStrike">
              <a:latin typeface="Arial"/>
            </a:endParaRPr>
          </a:p>
          <a:p>
            <a:pPr marL="114480"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/Ox</a:t>
            </a: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</p:txBody>
      </p:sp>
      <p:pic>
        <p:nvPicPr>
          <p:cNvPr id="326" name="Google Shape;57;p13" descr=""/>
          <p:cNvPicPr/>
          <p:nvPr/>
        </p:nvPicPr>
        <p:blipFill>
          <a:blip r:embed="rId1"/>
          <a:stretch/>
        </p:blipFill>
        <p:spPr>
          <a:xfrm>
            <a:off x="8261280" y="459972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3917160" y="2144520"/>
            <a:ext cx="214704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DejaVu Sans"/>
              </a:rPr>
              <a:t>Linux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328" name="Google Shape;57;p13" descr=""/>
          <p:cNvPicPr/>
          <p:nvPr/>
        </p:nvPicPr>
        <p:blipFill>
          <a:blip r:embed="rId1"/>
          <a:stretch/>
        </p:blipFill>
        <p:spPr>
          <a:xfrm>
            <a:off x="252720" y="23832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Descrierea proiectului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Filtrele reprezintă fundamentul procesării imaginilor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Ne-am propus prin acest proiect:</a:t>
            </a:r>
            <a:endParaRPr b="0" lang="ro-RO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66666"/>
              </a:buClr>
              <a:buFont typeface="Proxima Nova"/>
              <a:buAutoNum type="arabicPeriod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eficientizarea procesului de aplicare a unui filtru </a:t>
            </a:r>
            <a:r>
              <a:rPr b="1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sharpen </a:t>
            </a: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asupra unui set de imagini prin realizarea unor implementări paralele</a:t>
            </a:r>
            <a:endParaRPr b="0" lang="ro-RO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66666"/>
              </a:buClr>
              <a:buFont typeface="Proxima Nova"/>
              <a:buAutoNum type="arabicPeriod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analiza bibliotecilor și a soluțiilor implementate cu ajutorul acestora (OpenMP, MPI, pthread, std::thread) spre a găsi varianta optimă într-un anumit context</a:t>
            </a:r>
            <a:endParaRPr b="0" lang="ro-RO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66666"/>
              </a:buClr>
              <a:buFont typeface="Proxima Nova"/>
              <a:buAutoNum type="arabicPeriod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răspunsul la întrebarea: ce am alege pe viitor?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236" name="Google Shape;57;p13" descr=""/>
          <p:cNvPicPr/>
          <p:nvPr/>
        </p:nvPicPr>
        <p:blipFill>
          <a:blip r:embed="rId1"/>
          <a:stretch/>
        </p:blipFill>
        <p:spPr>
          <a:xfrm>
            <a:off x="8261280" y="45680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ine 2" descr=""/>
          <p:cNvPicPr/>
          <p:nvPr/>
        </p:nvPicPr>
        <p:blipFill>
          <a:blip r:embed="rId1"/>
          <a:stretch/>
        </p:blipFill>
        <p:spPr>
          <a:xfrm>
            <a:off x="1042920" y="0"/>
            <a:ext cx="6857280" cy="5142960"/>
          </a:xfrm>
          <a:prstGeom prst="rect">
            <a:avLst/>
          </a:prstGeom>
          <a:ln>
            <a:noFill/>
          </a:ln>
        </p:spPr>
      </p:pic>
      <p:pic>
        <p:nvPicPr>
          <p:cNvPr id="330" name="Google Shape;57;p13" descr=""/>
          <p:cNvPicPr/>
          <p:nvPr/>
        </p:nvPicPr>
        <p:blipFill>
          <a:blip r:embed="rId2"/>
          <a:stretch/>
        </p:blipFill>
        <p:spPr>
          <a:xfrm>
            <a:off x="8261280" y="46072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ine 2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280" cy="5142960"/>
          </a:xfrm>
          <a:prstGeom prst="rect">
            <a:avLst/>
          </a:prstGeom>
          <a:ln>
            <a:noFill/>
          </a:ln>
        </p:spPr>
      </p:pic>
      <p:pic>
        <p:nvPicPr>
          <p:cNvPr id="332" name="Google Shape;57;p13" descr=""/>
          <p:cNvPicPr/>
          <p:nvPr/>
        </p:nvPicPr>
        <p:blipFill>
          <a:blip r:embed="rId2"/>
          <a:stretch/>
        </p:blipFill>
        <p:spPr>
          <a:xfrm>
            <a:off x="8261280" y="640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ine 4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280" cy="514296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57;p13" descr=""/>
          <p:cNvPicPr/>
          <p:nvPr/>
        </p:nvPicPr>
        <p:blipFill>
          <a:blip r:embed="rId2"/>
          <a:stretch/>
        </p:blipFill>
        <p:spPr>
          <a:xfrm>
            <a:off x="136440" y="16560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ine 4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280" cy="514296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57;p13" descr=""/>
          <p:cNvPicPr/>
          <p:nvPr/>
        </p:nvPicPr>
        <p:blipFill>
          <a:blip r:embed="rId2"/>
          <a:stretch/>
        </p:blipFill>
        <p:spPr>
          <a:xfrm>
            <a:off x="165600" y="453456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ine 2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280" cy="5142960"/>
          </a:xfrm>
          <a:prstGeom prst="rect">
            <a:avLst/>
          </a:prstGeom>
          <a:ln>
            <a:noFill/>
          </a:ln>
        </p:spPr>
      </p:pic>
      <p:pic>
        <p:nvPicPr>
          <p:cNvPr id="338" name="Google Shape;57;p13" descr=""/>
          <p:cNvPicPr/>
          <p:nvPr/>
        </p:nvPicPr>
        <p:blipFill>
          <a:blip r:embed="rId2"/>
          <a:stretch/>
        </p:blipFill>
        <p:spPr>
          <a:xfrm>
            <a:off x="8261280" y="46144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688560" y="2116080"/>
            <a:ext cx="214704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DejaVu Sans"/>
              </a:rPr>
              <a:t>Windows</a:t>
            </a:r>
            <a:endParaRPr b="0" lang="ro-RO" sz="3000" spc="-1" strike="noStrike">
              <a:latin typeface="Arial"/>
            </a:endParaRPr>
          </a:p>
        </p:txBody>
      </p:sp>
      <p:pic>
        <p:nvPicPr>
          <p:cNvPr id="340" name="Google Shape;57;p13" descr=""/>
          <p:cNvPicPr/>
          <p:nvPr/>
        </p:nvPicPr>
        <p:blipFill>
          <a:blip r:embed="rId1"/>
          <a:stretch/>
        </p:blipFill>
        <p:spPr>
          <a:xfrm>
            <a:off x="8184600" y="932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ine 2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280" cy="5142960"/>
          </a:xfrm>
          <a:prstGeom prst="rect">
            <a:avLst/>
          </a:prstGeom>
          <a:ln>
            <a:noFill/>
          </a:ln>
        </p:spPr>
      </p:pic>
      <p:pic>
        <p:nvPicPr>
          <p:cNvPr id="342" name="Google Shape;57;p13" descr=""/>
          <p:cNvPicPr/>
          <p:nvPr/>
        </p:nvPicPr>
        <p:blipFill>
          <a:blip r:embed="rId2"/>
          <a:stretch/>
        </p:blipFill>
        <p:spPr>
          <a:xfrm>
            <a:off x="129240" y="1076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Imagine 2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280" cy="5142960"/>
          </a:xfrm>
          <a:prstGeom prst="rect">
            <a:avLst/>
          </a:prstGeom>
          <a:ln>
            <a:noFill/>
          </a:ln>
        </p:spPr>
      </p:pic>
      <p:pic>
        <p:nvPicPr>
          <p:cNvPr id="344" name="Google Shape;57;p13" descr=""/>
          <p:cNvPicPr/>
          <p:nvPr/>
        </p:nvPicPr>
        <p:blipFill>
          <a:blip r:embed="rId2"/>
          <a:stretch/>
        </p:blipFill>
        <p:spPr>
          <a:xfrm>
            <a:off x="124200" y="460332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ine 2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280" cy="5142960"/>
          </a:xfrm>
          <a:prstGeom prst="rect">
            <a:avLst/>
          </a:prstGeom>
          <a:ln>
            <a:noFill/>
          </a:ln>
        </p:spPr>
      </p:pic>
      <p:pic>
        <p:nvPicPr>
          <p:cNvPr id="346" name="Google Shape;57;p13" descr=""/>
          <p:cNvPicPr/>
          <p:nvPr/>
        </p:nvPicPr>
        <p:blipFill>
          <a:blip r:embed="rId2"/>
          <a:stretch/>
        </p:blipFill>
        <p:spPr>
          <a:xfrm>
            <a:off x="8196480" y="45316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Imagine 2" descr=""/>
          <p:cNvPicPr/>
          <p:nvPr/>
        </p:nvPicPr>
        <p:blipFill>
          <a:blip r:embed="rId1"/>
          <a:stretch/>
        </p:blipFill>
        <p:spPr>
          <a:xfrm>
            <a:off x="1143000" y="0"/>
            <a:ext cx="6857280" cy="5142960"/>
          </a:xfrm>
          <a:prstGeom prst="rect">
            <a:avLst/>
          </a:prstGeom>
          <a:ln>
            <a:noFill/>
          </a:ln>
        </p:spPr>
      </p:pic>
      <p:pic>
        <p:nvPicPr>
          <p:cNvPr id="348" name="Google Shape;57;p13" descr=""/>
          <p:cNvPicPr/>
          <p:nvPr/>
        </p:nvPicPr>
        <p:blipFill>
          <a:blip r:embed="rId2"/>
          <a:stretch/>
        </p:blipFill>
        <p:spPr>
          <a:xfrm>
            <a:off x="8261280" y="5976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20000" y="93600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Metrici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1080000" y="172800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Măsurăm și comparăm timpul de execuție în funcție de:</a:t>
            </a: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66666"/>
              </a:buClr>
              <a:buFont typeface="Proxima Nova"/>
              <a:buAutoNum type="arabicPeriod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Biblioteca folosită</a:t>
            </a:r>
            <a:endParaRPr b="0" lang="ro-RO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66666"/>
              </a:buClr>
              <a:buFont typeface="Proxima Nova"/>
              <a:buAutoNum type="arabicPeriod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Numărul firelor de execuție</a:t>
            </a:r>
            <a:endParaRPr b="0" lang="ro-RO" sz="1800" spc="-1" strike="noStrike">
              <a:latin typeface="Arial"/>
            </a:endParaRPr>
          </a:p>
          <a:p>
            <a:pPr marL="914400" indent="-342000">
              <a:lnSpc>
                <a:spcPct val="115000"/>
              </a:lnSpc>
              <a:buClr>
                <a:srgbClr val="666666"/>
              </a:buClr>
              <a:buFont typeface="Proxima Nova"/>
              <a:buAutoNum type="arabicPeriod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Optimizări la compilare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239" name="Google Shape;57;p13" descr=""/>
          <p:cNvPicPr/>
          <p:nvPr/>
        </p:nvPicPr>
        <p:blipFill>
          <a:blip r:embed="rId1"/>
          <a:stretch/>
        </p:blipFill>
        <p:spPr>
          <a:xfrm>
            <a:off x="8168040" y="14040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726120" y="58068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Concluzii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554760" y="1571760"/>
            <a:ext cx="8519400" cy="28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Reducerea timpului de execuție depinde foarte mult de optimizări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Cu cea mai bună optimizare și/sau paralelizare, citirea și scrierea durează foarte mult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Aceeași soluție pe Windows este mult mai lentă decât pe Linux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Mai mult nu înseamnă și mai bun (de la un punct, soluțiile nu mai scalează)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Solaris Studio este o unealtă foarte bună pentru a vedea ce se întâmplă în interiorul procesului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351" name="Google Shape;57;p13" descr=""/>
          <p:cNvPicPr/>
          <p:nvPr/>
        </p:nvPicPr>
        <p:blipFill>
          <a:blip r:embed="rId1"/>
          <a:stretch/>
        </p:blipFill>
        <p:spPr>
          <a:xfrm>
            <a:off x="8191800" y="1234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726120" y="58068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Concluzii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554760" y="1571760"/>
            <a:ext cx="8519400" cy="28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MPI ajunge considerabil mai lent decât implementarea serială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Contează foarte mult tipul de planificare la OpenMP, dar și domeniul de vizibilitate al obiectelor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Optimizările de compilare fac o diferență mai mare decât paralelizarea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354" name="Google Shape;57;p13" descr=""/>
          <p:cNvPicPr/>
          <p:nvPr/>
        </p:nvPicPr>
        <p:blipFill>
          <a:blip r:embed="rId1"/>
          <a:stretch/>
        </p:blipFill>
        <p:spPr>
          <a:xfrm>
            <a:off x="202680" y="45658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726120" y="58068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Ce am alege pe viitor?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554760" y="1571760"/>
            <a:ext cx="8519400" cy="28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Pe ambele platforme, std::thread pare să fie o alegere foarte bună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Pentru Linux, poate fi combinat cu OpenMP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4 sau 5 fire de execuție, având minim 6 nuclee la dispoziție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Niciodată fără optimizări de compilare</a:t>
            </a:r>
            <a:endParaRPr b="0" lang="ro-RO" sz="1800" spc="-1" strike="noStrike">
              <a:latin typeface="Arial"/>
            </a:endParaRPr>
          </a:p>
          <a:p>
            <a:pPr marL="114480"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</p:txBody>
      </p:sp>
      <p:pic>
        <p:nvPicPr>
          <p:cNvPr id="357" name="Google Shape;57;p13" descr=""/>
          <p:cNvPicPr/>
          <p:nvPr/>
        </p:nvPicPr>
        <p:blipFill>
          <a:blip r:embed="rId1"/>
          <a:stretch/>
        </p:blipFill>
        <p:spPr>
          <a:xfrm>
            <a:off x="8191800" y="456300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720000" y="93600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Unelte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87040" y="1799280"/>
            <a:ext cx="5463000" cy="22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Cod: C++ modern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DejaVu Sans"/>
              </a:rPr>
              <a:t>Timpul de execuție: std::high_precision_clock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Grafice: bash + Octave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Profilare: Solaris Studio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Memorie: valgrind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242" name="Google Shape;57;p13" descr=""/>
          <p:cNvPicPr/>
          <p:nvPr/>
        </p:nvPicPr>
        <p:blipFill>
          <a:blip r:embed="rId1"/>
          <a:stretch/>
        </p:blipFill>
        <p:spPr>
          <a:xfrm>
            <a:off x="8153640" y="45460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23880" y="579960"/>
            <a:ext cx="681912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DejaVu Sans"/>
              </a:rPr>
              <a:t>Implementări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333440" y="1425960"/>
            <a:ext cx="550224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Linux / POSIX (bash + gcc + make)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Windows (Visual Studio)</a:t>
            </a: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Serial *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MPI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OpenMP *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pthread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std::thread * 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Hibride *</a:t>
            </a:r>
            <a:endParaRPr b="0" lang="ro-RO" sz="1800" spc="-1" strike="noStrike">
              <a:latin typeface="Arial"/>
            </a:endParaRPr>
          </a:p>
          <a:p>
            <a:pPr marL="114480"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</p:txBody>
      </p:sp>
      <p:pic>
        <p:nvPicPr>
          <p:cNvPr id="245" name="Google Shape;57;p13" descr=""/>
          <p:cNvPicPr/>
          <p:nvPr/>
        </p:nvPicPr>
        <p:blipFill>
          <a:blip r:embed="rId1"/>
          <a:stretch/>
        </p:blipFill>
        <p:spPr>
          <a:xfrm>
            <a:off x="8206560" y="454896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623880" y="622800"/>
            <a:ext cx="681912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DejaVu Sans"/>
              </a:rPr>
              <a:t>Optimizări de compilare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960840" y="1923120"/>
            <a:ext cx="2060280" cy="21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14480">
              <a:lnSpc>
                <a:spcPct val="115000"/>
              </a:lnSpc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Linux (gcc):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-O0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-O1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-O2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-O3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-Ofast</a:t>
            </a: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4777920" y="1923120"/>
            <a:ext cx="2060280" cy="21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14480">
              <a:lnSpc>
                <a:spcPct val="115000"/>
              </a:lnSpc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Windows (VS):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/Od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/O1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/O2</a:t>
            </a:r>
            <a:endParaRPr b="0" lang="ro-RO" sz="1800" spc="-1" strike="noStrike">
              <a:latin typeface="Arial"/>
            </a:endParaRPr>
          </a:p>
          <a:p>
            <a:pPr marL="114480"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/Ox</a:t>
            </a:r>
            <a:endParaRPr b="0" lang="ro-RO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ro-RO" sz="1800" spc="-1" strike="noStrike">
              <a:latin typeface="Arial"/>
            </a:endParaRPr>
          </a:p>
        </p:txBody>
      </p:sp>
      <p:pic>
        <p:nvPicPr>
          <p:cNvPr id="249" name="Google Shape;57;p13" descr=""/>
          <p:cNvPicPr/>
          <p:nvPr/>
        </p:nvPicPr>
        <p:blipFill>
          <a:blip r:embed="rId1"/>
          <a:stretch/>
        </p:blipFill>
        <p:spPr>
          <a:xfrm>
            <a:off x="8206560" y="1076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623880" y="3585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Algoritmul de bază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Pentru acest tip de filtru: pornește de la o matrice nucleu de dimensiune 3x3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Acesta calculează valoarea fiecărei celule pe baza celulelor vecine și a matricei</a:t>
            </a:r>
            <a:r>
              <a:rPr b="0" lang="ro-RO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nucleu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252" name="Google Shape;71;p15" descr=""/>
          <p:cNvPicPr/>
          <p:nvPr/>
        </p:nvPicPr>
        <p:blipFill>
          <a:blip r:embed="rId1"/>
          <a:stretch/>
        </p:blipFill>
        <p:spPr>
          <a:xfrm>
            <a:off x="1123200" y="2190240"/>
            <a:ext cx="6938640" cy="287064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57;p13" descr=""/>
          <p:cNvPicPr/>
          <p:nvPr/>
        </p:nvPicPr>
        <p:blipFill>
          <a:blip r:embed="rId2"/>
          <a:stretch/>
        </p:blipFill>
        <p:spPr>
          <a:xfrm>
            <a:off x="114840" y="460404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623880" y="579960"/>
            <a:ext cx="681912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o" sz="3000" spc="-1" strike="noStrike">
                <a:solidFill>
                  <a:srgbClr val="ff5722"/>
                </a:solidFill>
                <a:latin typeface="Alfa Slab One"/>
                <a:ea typeface="Alfa Slab One"/>
              </a:rPr>
              <a:t>Algoritmul de bază: Biblioteca</a:t>
            </a:r>
            <a:endParaRPr b="0" lang="ro-RO" sz="30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282320" y="1561680"/>
            <a:ext cx="550224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Citire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Scriere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Sharpen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Matrici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Triplete</a:t>
            </a:r>
            <a:endParaRPr b="0" lang="ro-RO" sz="1800" spc="-1" strike="noStrike">
              <a:latin typeface="Arial"/>
            </a:endParaRPr>
          </a:p>
          <a:p>
            <a:pPr marL="457200" indent="-342000">
              <a:lnSpc>
                <a:spcPct val="115000"/>
              </a:lnSpc>
              <a:buClr>
                <a:srgbClr val="666666"/>
              </a:buClr>
              <a:buFont typeface="Proxima Nova"/>
              <a:buChar char="●"/>
            </a:pPr>
            <a:r>
              <a:rPr b="0" lang="ro-RO" sz="1800" spc="-1" strike="noStrike">
                <a:solidFill>
                  <a:srgbClr val="666666"/>
                </a:solidFill>
                <a:latin typeface="Proxima Nova"/>
                <a:ea typeface="Proxima Nova"/>
              </a:rPr>
              <a:t>etc.</a:t>
            </a:r>
            <a:endParaRPr b="0" lang="ro-RO" sz="1800" spc="-1" strike="noStrike">
              <a:latin typeface="Arial"/>
            </a:endParaRPr>
          </a:p>
        </p:txBody>
      </p:sp>
      <p:pic>
        <p:nvPicPr>
          <p:cNvPr id="256" name="Google Shape;57;p13" descr=""/>
          <p:cNvPicPr/>
          <p:nvPr/>
        </p:nvPicPr>
        <p:blipFill>
          <a:blip r:embed="rId1"/>
          <a:stretch/>
        </p:blipFill>
        <p:spPr>
          <a:xfrm>
            <a:off x="8199360" y="4614480"/>
            <a:ext cx="882360" cy="45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Application>LibreOffice/6.4.6.2$Linux_X86_64 LibreOffice_project/40$Build-2</Application>
  <Words>684</Words>
  <Paragraphs>156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ro-RO</dc:language>
  <cp:lastModifiedBy/>
  <dcterms:modified xsi:type="dcterms:W3CDTF">2021-01-20T18:17:59Z</dcterms:modified>
  <cp:revision>50</cp:revision>
  <dc:subject/>
  <dc:title>Prezentare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Expunere pe ecran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42</vt:i4>
  </property>
</Properties>
</file>